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8"/>
  </p:notesMasterIdLst>
  <p:handoutMasterIdLst>
    <p:handoutMasterId r:id="rId19"/>
  </p:handoutMasterIdLst>
  <p:sldIdLst>
    <p:sldId id="526" r:id="rId2"/>
    <p:sldId id="258" r:id="rId3"/>
    <p:sldId id="436" r:id="rId4"/>
    <p:sldId id="525" r:id="rId5"/>
    <p:sldId id="546" r:id="rId6"/>
    <p:sldId id="547" r:id="rId7"/>
    <p:sldId id="550" r:id="rId8"/>
    <p:sldId id="548" r:id="rId9"/>
    <p:sldId id="539" r:id="rId10"/>
    <p:sldId id="540" r:id="rId11"/>
    <p:sldId id="541" r:id="rId12"/>
    <p:sldId id="543" r:id="rId13"/>
    <p:sldId id="544" r:id="rId14"/>
    <p:sldId id="545" r:id="rId15"/>
    <p:sldId id="542" r:id="rId16"/>
    <p:sldId id="26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5074" autoAdjust="0"/>
    <p:restoredTop sz="94249" autoAdjust="0"/>
  </p:normalViewPr>
  <p:slideViewPr>
    <p:cSldViewPr>
      <p:cViewPr varScale="1">
        <p:scale>
          <a:sx n="110" d="100"/>
          <a:sy n="110" d="100"/>
        </p:scale>
        <p:origin x="2256" y="11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B4B6B5D-E3C7-4596-94F4-EBD4228F4C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89C2D88-FC70-4477-BA0A-CEC23E56607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35C5D4D-EE9D-463E-9F29-EC009312173B}" type="datetimeFigureOut">
              <a:rPr lang="en-US" smtClean="0"/>
              <a:t>2/24/2021</a:t>
            </a:fld>
            <a:endParaRPr lang="en-US"/>
          </a:p>
        </p:txBody>
      </p:sp>
      <p:sp>
        <p:nvSpPr>
          <p:cNvPr id="4" name="Footer Placeholder 3">
            <a:extLst>
              <a:ext uri="{FF2B5EF4-FFF2-40B4-BE49-F238E27FC236}">
                <a16:creationId xmlns:a16="http://schemas.microsoft.com/office/drawing/2014/main" id="{2E6094D2-024B-491D-B4CA-D6862B7D8A7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94E2366-009F-409C-B7FA-106F48CD618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60C9E2-1D82-4E53-98B0-48D7F3E4813A}" type="slidenum">
              <a:rPr lang="en-US" smtClean="0"/>
              <a:t>‹#›</a:t>
            </a:fld>
            <a:endParaRPr lang="en-US"/>
          </a:p>
        </p:txBody>
      </p:sp>
    </p:spTree>
    <p:extLst>
      <p:ext uri="{BB962C8B-B14F-4D97-AF65-F5344CB8AC3E}">
        <p14:creationId xmlns:p14="http://schemas.microsoft.com/office/powerpoint/2010/main" val="323717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BCE24F-6E18-4C91-9D2A-E40FEB51A790}" type="datetimeFigureOut">
              <a:rPr lang="en-US" smtClean="0"/>
              <a:t>2/24/2021</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094DC8-30B0-44CB-B412-9F4B6C5C92C6}" type="slidenum">
              <a:rPr lang="en-US" smtClean="0"/>
              <a:t>‹#›</a:t>
            </a:fld>
            <a:endParaRPr lang="en-US" dirty="0"/>
          </a:p>
        </p:txBody>
      </p:sp>
    </p:spTree>
    <p:extLst>
      <p:ext uri="{BB962C8B-B14F-4D97-AF65-F5344CB8AC3E}">
        <p14:creationId xmlns:p14="http://schemas.microsoft.com/office/powerpoint/2010/main" val="73682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20" name="Footer Placeholder 19"/>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2D2A9519-6577-425A-8498-2ADE0A30DA7D}"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D2A9519-6577-425A-8498-2ADE0A30DA7D}"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a:t>Click to edit Master title style</a:t>
            </a:r>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Date Placeholder 1"/>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D2A9519-6577-425A-8498-2ADE0A30DA7D}"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D2A9519-6577-425A-8498-2ADE0A30DA7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7F6903C6-00AB-40FD-921E-70B0AAFBE36C}" type="datetimeFigureOut">
              <a:rPr lang="en-US" smtClean="0"/>
              <a:pPr/>
              <a:t>2/24/2021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D2A9519-6577-425A-8498-2ADE0A30DA7D}"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a:t>Click icon to add picture</a:t>
            </a:r>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6000" r="-6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7F6903C6-00AB-40FD-921E-70B0AAFBE36C}" type="datetimeFigureOut">
              <a:rPr lang="en-US" smtClean="0"/>
              <a:pPr/>
              <a:t>2/24/2021</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D2A9519-6577-425A-8498-2ADE0A30DA7D}"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image" Target="../media/image15.jpeg"/><Relationship Id="rId11" Type="http://schemas.openxmlformats.org/officeDocument/2006/relationships/image" Target="../media/image20.jpeg"/><Relationship Id="rId5" Type="http://schemas.openxmlformats.org/officeDocument/2006/relationships/image" Target="../media/image14.pn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1045028" y="1"/>
            <a:ext cx="8098971" cy="6858000"/>
          </a:xfrm>
          <a:prstGeom prst="rect">
            <a:avLst/>
          </a:prstGeom>
          <a:ln w="9525">
            <a:noFill/>
            <a:miter lim="800000"/>
            <a:headEnd/>
            <a:tailEnd/>
          </a:ln>
        </p:spPr>
      </p:pic>
      <p:sp>
        <p:nvSpPr>
          <p:cNvPr id="74755" name="Text Box 3"/>
          <p:cNvSpPr txBox="1">
            <a:spLocks noChangeArrowheads="1"/>
          </p:cNvSpPr>
          <p:nvPr/>
        </p:nvSpPr>
        <p:spPr bwMode="auto">
          <a:xfrm>
            <a:off x="1045028" y="2369403"/>
            <a:ext cx="8098970" cy="2308324"/>
          </a:xfrm>
          <a:prstGeom prst="rect">
            <a:avLst/>
          </a:prstGeom>
          <a:noFill/>
          <a:ln w="9525">
            <a:noFill/>
            <a:miter lim="800000"/>
            <a:headEnd/>
            <a:tailEnd/>
          </a:ln>
          <a:effectLst/>
        </p:spPr>
        <p:txBody>
          <a:bodyPr wrap="square">
            <a:spAutoFit/>
          </a:bodyPr>
          <a:lstStyle/>
          <a:p>
            <a:pPr algn="ctr">
              <a:defRPr/>
            </a:pPr>
            <a:endParaRPr lang="en-US" sz="4800" b="1" dirty="0">
              <a:solidFill>
                <a:schemeClr val="bg1"/>
              </a:solidFill>
              <a:effectLst>
                <a:outerShdw blurRad="38100" dist="38100" dir="2700000" algn="tl">
                  <a:srgbClr val="000000"/>
                </a:outerShdw>
              </a:effectLst>
            </a:endParaRPr>
          </a:p>
          <a:p>
            <a:pPr algn="ctr">
              <a:defRPr/>
            </a:pPr>
            <a:r>
              <a:rPr lang="en-US" sz="4800" b="1" dirty="0">
                <a:solidFill>
                  <a:srgbClr val="FFFF00"/>
                </a:solidFill>
                <a:effectLst>
                  <a:outerShdw blurRad="38100" dist="38100" dir="2700000" algn="tl">
                    <a:srgbClr val="000000"/>
                  </a:outerShdw>
                </a:effectLst>
              </a:rPr>
              <a:t>CAST-21 Update: </a:t>
            </a:r>
          </a:p>
          <a:p>
            <a:pPr algn="ctr">
              <a:defRPr/>
            </a:pPr>
            <a:r>
              <a:rPr lang="en-US" sz="4800" b="1" dirty="0">
                <a:solidFill>
                  <a:srgbClr val="FFFF00"/>
                </a:solidFill>
                <a:effectLst>
                  <a:outerShdw blurRad="38100" dist="38100" dir="2700000" algn="tl">
                    <a:srgbClr val="000000"/>
                  </a:outerShdw>
                </a:effectLst>
              </a:rPr>
              <a:t>Hillandale Farms, Inc.</a:t>
            </a:r>
          </a:p>
        </p:txBody>
      </p:sp>
      <p:sp>
        <p:nvSpPr>
          <p:cNvPr id="74756" name="Text Box 4"/>
          <p:cNvSpPr txBox="1">
            <a:spLocks noChangeArrowheads="1"/>
          </p:cNvSpPr>
          <p:nvPr/>
        </p:nvSpPr>
        <p:spPr bwMode="auto">
          <a:xfrm>
            <a:off x="1513113" y="5029200"/>
            <a:ext cx="7162800" cy="1477328"/>
          </a:xfrm>
          <a:prstGeom prst="rect">
            <a:avLst/>
          </a:prstGeom>
          <a:noFill/>
          <a:ln w="9525">
            <a:noFill/>
            <a:miter lim="800000"/>
            <a:headEnd/>
            <a:tailEnd/>
          </a:ln>
          <a:effectLst/>
        </p:spPr>
        <p:txBody>
          <a:bodyPr>
            <a:spAutoFit/>
          </a:bodyPr>
          <a:lstStyle/>
          <a:p>
            <a:pPr algn="ctr">
              <a:spcBef>
                <a:spcPct val="50000"/>
              </a:spcBef>
              <a:defRPr/>
            </a:pPr>
            <a:r>
              <a:rPr lang="en-US" sz="2400" b="1" dirty="0">
                <a:solidFill>
                  <a:schemeClr val="bg1"/>
                </a:solidFill>
                <a:effectLst>
                  <a:outerShdw blurRad="38100" dist="38100" dir="2700000" algn="tl">
                    <a:srgbClr val="000000"/>
                  </a:outerShdw>
                </a:effectLst>
              </a:rPr>
              <a:t>CAST Concerns Ad Hoc Meeting</a:t>
            </a:r>
          </a:p>
          <a:p>
            <a:pPr algn="ctr">
              <a:spcBef>
                <a:spcPct val="50000"/>
              </a:spcBef>
              <a:defRPr/>
            </a:pPr>
            <a:r>
              <a:rPr lang="en-US" sz="2400" b="1" dirty="0">
                <a:solidFill>
                  <a:schemeClr val="bg1"/>
                </a:solidFill>
                <a:effectLst>
                  <a:outerShdw blurRad="38100" dist="38100" dir="2700000" algn="tl">
                    <a:srgbClr val="000000"/>
                  </a:outerShdw>
                </a:effectLst>
              </a:rPr>
              <a:t>Agriculture Workgroup (LUWG)</a:t>
            </a:r>
          </a:p>
          <a:p>
            <a:pPr algn="ctr">
              <a:spcBef>
                <a:spcPct val="50000"/>
              </a:spcBef>
              <a:defRPr/>
            </a:pPr>
            <a:r>
              <a:rPr lang="en-US" sz="2000" b="1" dirty="0">
                <a:solidFill>
                  <a:schemeClr val="bg1"/>
                </a:solidFill>
                <a:effectLst>
                  <a:outerShdw blurRad="38100" dist="38100" dir="2700000" algn="tl">
                    <a:srgbClr val="000000"/>
                  </a:outerShdw>
                </a:effectLst>
              </a:rPr>
              <a:t>February 11, 2021</a:t>
            </a:r>
          </a:p>
        </p:txBody>
      </p:sp>
    </p:spTree>
    <p:extLst>
      <p:ext uri="{BB962C8B-B14F-4D97-AF65-F5344CB8AC3E}">
        <p14:creationId xmlns:p14="http://schemas.microsoft.com/office/powerpoint/2010/main" val="4283898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fontScale="92500" lnSpcReduction="10000"/>
          </a:bodyPr>
          <a:lstStyle/>
          <a:p>
            <a:r>
              <a:rPr lang="en-US" dirty="0"/>
              <a:t>Hillandale Farms, Inc.</a:t>
            </a:r>
            <a:br>
              <a:rPr lang="en-US" dirty="0"/>
            </a:br>
            <a:endParaRPr lang="en-US" sz="1400" dirty="0"/>
          </a:p>
          <a:p>
            <a:pPr lvl="0"/>
            <a:r>
              <a:rPr lang="en-US" sz="2600" dirty="0"/>
              <a:t>State Data</a:t>
            </a:r>
            <a:br>
              <a:rPr lang="en-US" sz="2600" dirty="0"/>
            </a:br>
            <a:r>
              <a:rPr lang="en-US" sz="2600" dirty="0"/>
              <a:t>PADEP and CBPO will coordinate obtaining CAFO permit data (General Permit) from the PADEP Central Office (CO) permit databases, and potentially the permit file from the Southcentral Regional Office (SCRO) to collect population data. The CO databases have the most recent permit data, but a database search will be implemented to locate previous versions. Check for current and past Act 38 Nutrient Management Plans on file with PADEP and potentially the Pennsylvania State Conservation Commission (PA-SCC).</a:t>
            </a:r>
            <a:endParaRPr lang="en-US" sz="2600" dirty="0">
              <a:effectLst/>
            </a:endParaRP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767657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400" dirty="0"/>
              <a:t>USDA National Agricultural Statistics Service (NASS) Data</a:t>
            </a:r>
            <a:br>
              <a:rPr lang="en-US" sz="2400" dirty="0"/>
            </a:br>
            <a:r>
              <a:rPr lang="en-US" sz="2400" dirty="0"/>
              <a:t>PADEP and the CBPO will coordinate communications with Hillandale Farms and the Pennsylvania Regional Office of NASS to determine if and when population data was reported from the company to NASS via the 5-year Agricultural Census or the annual NASS reports for Pennsylvania. Determine if possible, how the population data was or was not represented in the previous NASS reports. </a:t>
            </a:r>
            <a:endParaRPr lang="en-US" sz="2400" dirty="0">
              <a:effectLst/>
            </a:endParaRP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1678492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400" dirty="0"/>
              <a:t>CBPO Data (CBPO)</a:t>
            </a:r>
            <a:br>
              <a:rPr lang="en-US" sz="2400" dirty="0"/>
            </a:br>
            <a:r>
              <a:rPr lang="en-US" sz="2400" dirty="0"/>
              <a:t>CBPO staff will search for previously submitted PADEP permit data on the operation.  </a:t>
            </a:r>
            <a:endParaRPr lang="en-US" sz="2400" dirty="0">
              <a:effectLst/>
            </a:endParaRP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29029102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400" dirty="0"/>
              <a:t>Data Compiling (PADEP and CBPO)</a:t>
            </a:r>
            <a:br>
              <a:rPr lang="en-US" sz="2400" dirty="0"/>
            </a:br>
            <a:r>
              <a:rPr lang="en-US" sz="2400" dirty="0"/>
              <a:t>PADEP and the CBPO will jointly compile multiple sources of data to enable a comparison of the private industry data (Hillandale Farms) and the public agency data (PADEP, PA-SCC, and CBPO) to develop a multi-year annual population estimate at the county-scale over the time period of the production for each site. </a:t>
            </a: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3647022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400" dirty="0">
                <a:effectLst/>
              </a:rPr>
              <a:t>Data verification (CBPO)</a:t>
            </a:r>
            <a:br>
              <a:rPr lang="en-US" sz="2400" dirty="0">
                <a:effectLst/>
              </a:rPr>
            </a:br>
            <a:r>
              <a:rPr lang="en-US" sz="2400" dirty="0">
                <a:effectLst/>
              </a:rPr>
              <a:t>CBPO will independently verify the population data from comparison of the private and public data sources. Documented populations at points over time will be used to verify the long-term population trends over nearly 40 years of production.   </a:t>
            </a: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3562533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600" dirty="0"/>
              <a:t>Data Analysis (CBPO)</a:t>
            </a:r>
            <a:br>
              <a:rPr lang="en-US" sz="2600" dirty="0"/>
            </a:br>
            <a:r>
              <a:rPr lang="en-US" sz="2600" dirty="0"/>
              <a:t>The CBPO will complete a data analysis of the compiled data and fact-check the resulting estimates with Hillandale Farms and relevant agency partners before conveying the final data analysis and results to PADEP.</a:t>
            </a:r>
            <a:endParaRPr lang="en-US" sz="2600" dirty="0">
              <a:effectLst/>
            </a:endParaRP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21831666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3" name="Rectangle 5"/>
          <p:cNvSpPr>
            <a:spLocks noGrp="1" noChangeArrowheads="1"/>
          </p:cNvSpPr>
          <p:nvPr>
            <p:ph type="title"/>
          </p:nvPr>
        </p:nvSpPr>
        <p:spPr>
          <a:xfrm>
            <a:off x="2057400" y="274638"/>
            <a:ext cx="7086600" cy="1143000"/>
          </a:xfrm>
        </p:spPr>
        <p:txBody>
          <a:bodyPr/>
          <a:lstStyle/>
          <a:p>
            <a:r>
              <a:rPr lang="en-US" dirty="0">
                <a:effectLst>
                  <a:outerShdw blurRad="38100" dist="38100" dir="2700000" algn="tl">
                    <a:srgbClr val="FFFFFF"/>
                  </a:outerShdw>
                </a:effectLst>
              </a:rPr>
              <a:t>Questions &amp; Comments</a:t>
            </a:r>
          </a:p>
        </p:txBody>
      </p:sp>
      <p:sp>
        <p:nvSpPr>
          <p:cNvPr id="14" name="Slide Number Placeholder 5"/>
          <p:cNvSpPr>
            <a:spLocks noGrp="1"/>
          </p:cNvSpPr>
          <p:nvPr>
            <p:ph type="sldNum" sz="quarter" idx="12"/>
          </p:nvPr>
        </p:nvSpPr>
        <p:spPr/>
        <p:txBody>
          <a:bodyPr/>
          <a:lstStyle/>
          <a:p>
            <a:fld id="{5E9F63E2-E6F5-4FDE-A00E-7CD6B939F4AE}" type="slidenum">
              <a:rPr lang="en-US"/>
              <a:pPr/>
              <a:t>16</a:t>
            </a:fld>
            <a:endParaRPr lang="en-US" dirty="0"/>
          </a:p>
        </p:txBody>
      </p:sp>
      <p:pic>
        <p:nvPicPr>
          <p:cNvPr id="150530" name="Picture 2" descr="cbp_556"/>
          <p:cNvPicPr>
            <a:picLocks noChangeAspect="1" noChangeArrowheads="1"/>
          </p:cNvPicPr>
          <p:nvPr/>
        </p:nvPicPr>
        <p:blipFill>
          <a:blip r:embed="rId2" cstate="print"/>
          <a:srcRect/>
          <a:stretch>
            <a:fillRect/>
          </a:stretch>
        </p:blipFill>
        <p:spPr bwMode="auto">
          <a:xfrm>
            <a:off x="2819400" y="1219200"/>
            <a:ext cx="1909763" cy="2819400"/>
          </a:xfrm>
          <a:prstGeom prst="rect">
            <a:avLst/>
          </a:prstGeom>
          <a:noFill/>
        </p:spPr>
      </p:pic>
      <p:pic>
        <p:nvPicPr>
          <p:cNvPr id="150531" name="Picture 3"/>
          <p:cNvPicPr>
            <a:picLocks noChangeAspect="1" noChangeArrowheads="1"/>
          </p:cNvPicPr>
          <p:nvPr/>
        </p:nvPicPr>
        <p:blipFill>
          <a:blip r:embed="rId3" cstate="print"/>
          <a:srcRect/>
          <a:stretch>
            <a:fillRect/>
          </a:stretch>
        </p:blipFill>
        <p:spPr bwMode="auto">
          <a:xfrm>
            <a:off x="0" y="1219200"/>
            <a:ext cx="2881313" cy="4419600"/>
          </a:xfrm>
          <a:prstGeom prst="rect">
            <a:avLst/>
          </a:prstGeom>
          <a:noFill/>
          <a:ln w="9525">
            <a:noFill/>
            <a:miter lim="800000"/>
            <a:headEnd/>
            <a:tailEnd/>
          </a:ln>
          <a:effectLst/>
        </p:spPr>
      </p:pic>
      <p:pic>
        <p:nvPicPr>
          <p:cNvPr id="150532" name="Picture 4"/>
          <p:cNvPicPr>
            <a:picLocks noChangeAspect="1" noChangeArrowheads="1"/>
          </p:cNvPicPr>
          <p:nvPr/>
        </p:nvPicPr>
        <p:blipFill>
          <a:blip r:embed="rId4" cstate="print"/>
          <a:srcRect/>
          <a:stretch>
            <a:fillRect/>
          </a:stretch>
        </p:blipFill>
        <p:spPr bwMode="auto">
          <a:xfrm>
            <a:off x="4419600" y="1216025"/>
            <a:ext cx="4724400" cy="3203575"/>
          </a:xfrm>
          <a:prstGeom prst="rect">
            <a:avLst/>
          </a:prstGeom>
          <a:noFill/>
          <a:ln w="9525">
            <a:noFill/>
            <a:miter lim="800000"/>
            <a:headEnd/>
            <a:tailEnd/>
          </a:ln>
          <a:effectLst/>
        </p:spPr>
      </p:pic>
      <p:pic>
        <p:nvPicPr>
          <p:cNvPr id="150534" name="Picture 6" descr="MCj04315480000[1]"/>
          <p:cNvPicPr>
            <a:picLocks noChangeAspect="1" noChangeArrowheads="1"/>
          </p:cNvPicPr>
          <p:nvPr/>
        </p:nvPicPr>
        <p:blipFill>
          <a:blip r:embed="rId5" cstate="print"/>
          <a:srcRect/>
          <a:stretch>
            <a:fillRect/>
          </a:stretch>
        </p:blipFill>
        <p:spPr bwMode="auto">
          <a:xfrm>
            <a:off x="381000" y="0"/>
            <a:ext cx="1752600" cy="1752600"/>
          </a:xfrm>
          <a:prstGeom prst="rect">
            <a:avLst/>
          </a:prstGeom>
          <a:noFill/>
        </p:spPr>
      </p:pic>
      <p:sp>
        <p:nvSpPr>
          <p:cNvPr id="150535" name="Rectangle 7"/>
          <p:cNvSpPr>
            <a:spLocks noChangeArrowheads="1"/>
          </p:cNvSpPr>
          <p:nvPr/>
        </p:nvSpPr>
        <p:spPr bwMode="auto">
          <a:xfrm>
            <a:off x="4267200" y="6477000"/>
            <a:ext cx="609600" cy="381000"/>
          </a:xfrm>
          <a:prstGeom prst="rect">
            <a:avLst/>
          </a:prstGeom>
          <a:noFill/>
          <a:ln w="9525">
            <a:noFill/>
            <a:miter lim="800000"/>
            <a:headEnd/>
            <a:tailEnd/>
          </a:ln>
          <a:effectLst/>
        </p:spPr>
        <p:txBody>
          <a:bodyPr wrap="none" anchor="ctr"/>
          <a:lstStyle/>
          <a:p>
            <a:pPr algn="ctr"/>
            <a:fld id="{673EB6C9-310B-4A82-86C5-62A387BEBF80}" type="slidenum">
              <a:rPr lang="en-US" sz="1800">
                <a:cs typeface="Arial" charset="0"/>
              </a:rPr>
              <a:pPr algn="ctr"/>
              <a:t>16</a:t>
            </a:fld>
            <a:endParaRPr lang="en-US" sz="1800" dirty="0">
              <a:cs typeface="Arial" charset="0"/>
            </a:endParaRPr>
          </a:p>
        </p:txBody>
      </p:sp>
      <p:pic>
        <p:nvPicPr>
          <p:cNvPr id="150537" name="Picture 9"/>
          <p:cNvPicPr>
            <a:picLocks noChangeAspect="1" noChangeArrowheads="1"/>
          </p:cNvPicPr>
          <p:nvPr/>
        </p:nvPicPr>
        <p:blipFill>
          <a:blip r:embed="rId6" cstate="print"/>
          <a:srcRect/>
          <a:stretch>
            <a:fillRect/>
          </a:stretch>
        </p:blipFill>
        <p:spPr bwMode="auto">
          <a:xfrm>
            <a:off x="5257800" y="4365625"/>
            <a:ext cx="3733800" cy="2492375"/>
          </a:xfrm>
          <a:prstGeom prst="rect">
            <a:avLst/>
          </a:prstGeom>
          <a:noFill/>
          <a:ln w="9525">
            <a:noFill/>
            <a:miter lim="800000"/>
            <a:headEnd/>
            <a:tailEnd/>
          </a:ln>
          <a:effectLst/>
        </p:spPr>
      </p:pic>
      <p:pic>
        <p:nvPicPr>
          <p:cNvPr id="150538" name="Picture 10"/>
          <p:cNvPicPr>
            <a:picLocks noChangeAspect="1" noChangeArrowheads="1"/>
          </p:cNvPicPr>
          <p:nvPr/>
        </p:nvPicPr>
        <p:blipFill>
          <a:blip r:embed="rId7" cstate="print"/>
          <a:srcRect/>
          <a:stretch>
            <a:fillRect/>
          </a:stretch>
        </p:blipFill>
        <p:spPr bwMode="auto">
          <a:xfrm>
            <a:off x="7239000" y="2667000"/>
            <a:ext cx="1905000" cy="1711325"/>
          </a:xfrm>
          <a:prstGeom prst="rect">
            <a:avLst/>
          </a:prstGeom>
          <a:noFill/>
          <a:ln w="9525">
            <a:noFill/>
            <a:miter lim="800000"/>
            <a:headEnd/>
            <a:tailEnd/>
          </a:ln>
          <a:effectLst/>
        </p:spPr>
      </p:pic>
      <p:pic>
        <p:nvPicPr>
          <p:cNvPr id="150540" name="Picture 12" descr="bass_striped_denalsky_greg_1"/>
          <p:cNvPicPr>
            <a:picLocks noChangeAspect="1" noChangeArrowheads="1"/>
          </p:cNvPicPr>
          <p:nvPr/>
        </p:nvPicPr>
        <p:blipFill>
          <a:blip r:embed="rId8" cstate="print"/>
          <a:srcRect/>
          <a:stretch>
            <a:fillRect/>
          </a:stretch>
        </p:blipFill>
        <p:spPr bwMode="auto">
          <a:xfrm>
            <a:off x="2819400" y="3581400"/>
            <a:ext cx="2438400" cy="1601788"/>
          </a:xfrm>
          <a:prstGeom prst="rect">
            <a:avLst/>
          </a:prstGeom>
          <a:noFill/>
          <a:ln w="9525">
            <a:noFill/>
            <a:miter lim="800000"/>
            <a:headEnd/>
            <a:tailEnd/>
          </a:ln>
        </p:spPr>
      </p:pic>
      <p:pic>
        <p:nvPicPr>
          <p:cNvPr id="150542" name="Picture 14" descr="pinecreek2"/>
          <p:cNvPicPr>
            <a:picLocks noChangeAspect="1" noChangeArrowheads="1"/>
          </p:cNvPicPr>
          <p:nvPr/>
        </p:nvPicPr>
        <p:blipFill>
          <a:blip r:embed="rId9" cstate="print"/>
          <a:srcRect/>
          <a:stretch>
            <a:fillRect/>
          </a:stretch>
        </p:blipFill>
        <p:spPr bwMode="auto">
          <a:xfrm>
            <a:off x="5257800" y="3970338"/>
            <a:ext cx="3886200" cy="2887662"/>
          </a:xfrm>
          <a:prstGeom prst="rect">
            <a:avLst/>
          </a:prstGeom>
          <a:noFill/>
        </p:spPr>
      </p:pic>
      <p:pic>
        <p:nvPicPr>
          <p:cNvPr id="150541" name="Picture 13"/>
          <p:cNvPicPr>
            <a:picLocks noChangeAspect="1" noChangeArrowheads="1"/>
          </p:cNvPicPr>
          <p:nvPr/>
        </p:nvPicPr>
        <p:blipFill>
          <a:blip r:embed="rId10" cstate="print"/>
          <a:srcRect/>
          <a:stretch>
            <a:fillRect/>
          </a:stretch>
        </p:blipFill>
        <p:spPr bwMode="auto">
          <a:xfrm>
            <a:off x="2819400" y="4876800"/>
            <a:ext cx="3962400" cy="1981200"/>
          </a:xfrm>
          <a:prstGeom prst="rect">
            <a:avLst/>
          </a:prstGeom>
          <a:noFill/>
          <a:ln w="9525">
            <a:noFill/>
            <a:miter lim="800000"/>
            <a:headEnd/>
            <a:tailEnd/>
          </a:ln>
          <a:effectLst/>
        </p:spPr>
      </p:pic>
      <p:pic>
        <p:nvPicPr>
          <p:cNvPr id="150543" name="Picture 15"/>
          <p:cNvPicPr>
            <a:picLocks noChangeAspect="1" noChangeArrowheads="1"/>
          </p:cNvPicPr>
          <p:nvPr/>
        </p:nvPicPr>
        <p:blipFill>
          <a:blip r:embed="rId11" cstate="print"/>
          <a:srcRect/>
          <a:stretch>
            <a:fillRect/>
          </a:stretch>
        </p:blipFill>
        <p:spPr bwMode="auto">
          <a:xfrm>
            <a:off x="0" y="4297363"/>
            <a:ext cx="3200400" cy="2560637"/>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5800" y="-58525"/>
            <a:ext cx="10591800" cy="7025850"/>
          </a:xfrm>
          <a:prstGeom prst="rect">
            <a:avLst/>
          </a:prstGeom>
          <a:ln w="9525">
            <a:noFill/>
            <a:miter lim="800000"/>
            <a:headEnd/>
            <a:tailEnd/>
          </a:ln>
        </p:spPr>
      </p:pic>
      <p:sp>
        <p:nvSpPr>
          <p:cNvPr id="74755" name="Text Box 3"/>
          <p:cNvSpPr txBox="1">
            <a:spLocks noChangeArrowheads="1"/>
          </p:cNvSpPr>
          <p:nvPr/>
        </p:nvSpPr>
        <p:spPr bwMode="auto">
          <a:xfrm>
            <a:off x="152400" y="1752600"/>
            <a:ext cx="8839200" cy="1555750"/>
          </a:xfrm>
          <a:prstGeom prst="rect">
            <a:avLst/>
          </a:prstGeom>
          <a:noFill/>
          <a:ln w="9525">
            <a:noFill/>
            <a:miter lim="800000"/>
            <a:headEnd/>
            <a:tailEnd/>
          </a:ln>
          <a:effectLst/>
        </p:spPr>
        <p:txBody>
          <a:bodyPr>
            <a:spAutoFit/>
          </a:bodyPr>
          <a:lstStyle/>
          <a:p>
            <a:pPr algn="ctr">
              <a:defRPr/>
            </a:pPr>
            <a:endParaRPr lang="en-US" sz="4800" b="1" dirty="0">
              <a:solidFill>
                <a:schemeClr val="bg1"/>
              </a:solidFill>
              <a:effectLst>
                <a:outerShdw blurRad="38100" dist="38100" dir="2700000" algn="tl">
                  <a:srgbClr val="000000"/>
                </a:outerShdw>
              </a:effectLst>
            </a:endParaRPr>
          </a:p>
          <a:p>
            <a:pPr algn="ctr">
              <a:defRPr/>
            </a:pPr>
            <a:endParaRPr lang="en-US" sz="4800" b="1" dirty="0">
              <a:solidFill>
                <a:schemeClr val="bg1"/>
              </a:solidFill>
              <a:effectLst>
                <a:outerShdw blurRad="38100" dist="38100" dir="2700000" algn="tl">
                  <a:srgbClr val="000000"/>
                </a:outerShdw>
              </a:effectLst>
            </a:endParaRPr>
          </a:p>
        </p:txBody>
      </p:sp>
      <p:sp>
        <p:nvSpPr>
          <p:cNvPr id="74756" name="Text Box 4"/>
          <p:cNvSpPr txBox="1">
            <a:spLocks noChangeArrowheads="1"/>
          </p:cNvSpPr>
          <p:nvPr/>
        </p:nvSpPr>
        <p:spPr bwMode="auto">
          <a:xfrm>
            <a:off x="1143000" y="3124200"/>
            <a:ext cx="7162800" cy="3139321"/>
          </a:xfrm>
          <a:prstGeom prst="rect">
            <a:avLst/>
          </a:prstGeom>
          <a:noFill/>
          <a:ln w="9525">
            <a:noFill/>
            <a:miter lim="800000"/>
            <a:headEnd/>
            <a:tailEnd/>
          </a:ln>
          <a:effectLst/>
        </p:spPr>
        <p:txBody>
          <a:bodyPr>
            <a:spAutoFit/>
          </a:bodyPr>
          <a:lstStyle/>
          <a:p>
            <a:pPr algn="ctr">
              <a:spcBef>
                <a:spcPct val="50000"/>
              </a:spcBef>
              <a:defRPr/>
            </a:pPr>
            <a:r>
              <a:rPr lang="en-US" sz="2400" b="1" dirty="0">
                <a:solidFill>
                  <a:schemeClr val="bg1"/>
                </a:solidFill>
                <a:effectLst>
                  <a:outerShdw blurRad="38100" dist="38100" dir="2700000" algn="tl">
                    <a:srgbClr val="000000"/>
                  </a:outerShdw>
                </a:effectLst>
              </a:rPr>
              <a:t>Mark Dubin</a:t>
            </a:r>
            <a:br>
              <a:rPr lang="en-US" sz="2400" b="1" dirty="0">
                <a:solidFill>
                  <a:schemeClr val="bg1"/>
                </a:solidFill>
                <a:effectLst>
                  <a:outerShdw blurRad="38100" dist="38100" dir="2700000" algn="tl">
                    <a:srgbClr val="000000"/>
                  </a:outerShdw>
                </a:effectLst>
              </a:rPr>
            </a:br>
            <a:r>
              <a:rPr lang="en-US" sz="2400" b="1" dirty="0">
                <a:solidFill>
                  <a:schemeClr val="bg1"/>
                </a:solidFill>
                <a:effectLst>
                  <a:outerShdw blurRad="38100" dist="38100" dir="2700000" algn="tl">
                    <a:srgbClr val="000000"/>
                  </a:outerShdw>
                </a:effectLst>
              </a:rPr>
              <a:t>Senior Agricultural Advisor</a:t>
            </a:r>
          </a:p>
          <a:p>
            <a:pPr algn="ctr">
              <a:spcBef>
                <a:spcPct val="50000"/>
              </a:spcBef>
              <a:defRPr/>
            </a:pPr>
            <a:r>
              <a:rPr lang="en-US" sz="2000" b="1" dirty="0">
                <a:solidFill>
                  <a:schemeClr val="bg1"/>
                </a:solidFill>
                <a:effectLst>
                  <a:outerShdw blurRad="38100" dist="38100" dir="2700000" algn="tl">
                    <a:srgbClr val="000000"/>
                  </a:outerShdw>
                </a:effectLst>
              </a:rPr>
              <a:t>University of Maryland Extension - College Park</a:t>
            </a:r>
            <a:br>
              <a:rPr lang="en-US" sz="2000" b="1" dirty="0">
                <a:solidFill>
                  <a:schemeClr val="bg1"/>
                </a:solidFill>
                <a:effectLst>
                  <a:outerShdw blurRad="38100" dist="38100" dir="2700000" algn="tl">
                    <a:srgbClr val="000000"/>
                  </a:outerShdw>
                </a:effectLst>
              </a:rPr>
            </a:br>
            <a:r>
              <a:rPr lang="en-US" sz="2000" b="1" dirty="0">
                <a:solidFill>
                  <a:schemeClr val="bg1"/>
                </a:solidFill>
                <a:effectLst>
                  <a:outerShdw blurRad="38100" dist="38100" dir="2700000" algn="tl">
                    <a:srgbClr val="000000"/>
                  </a:outerShdw>
                </a:effectLst>
              </a:rPr>
              <a:t>College of Agriculture and Natural Resources</a:t>
            </a:r>
          </a:p>
          <a:p>
            <a:pPr algn="ctr">
              <a:spcBef>
                <a:spcPct val="50000"/>
              </a:spcBef>
              <a:defRPr/>
            </a:pPr>
            <a:r>
              <a:rPr lang="en-US" sz="2000" b="1" dirty="0">
                <a:solidFill>
                  <a:schemeClr val="bg1"/>
                </a:solidFill>
                <a:effectLst>
                  <a:outerShdw blurRad="38100" dist="38100" dir="2700000" algn="tl">
                    <a:srgbClr val="000000"/>
                  </a:outerShdw>
                </a:effectLst>
              </a:rPr>
              <a:t>Department of Environmental Science &amp; Technology</a:t>
            </a:r>
            <a:br>
              <a:rPr lang="en-US" sz="2000" b="1" dirty="0">
                <a:solidFill>
                  <a:schemeClr val="bg1"/>
                </a:solidFill>
                <a:effectLst>
                  <a:outerShdw blurRad="38100" dist="38100" dir="2700000" algn="tl">
                    <a:srgbClr val="000000"/>
                  </a:outerShdw>
                </a:effectLst>
              </a:rPr>
            </a:br>
            <a:r>
              <a:rPr lang="en-US" sz="2000" b="1" dirty="0">
                <a:solidFill>
                  <a:schemeClr val="bg1"/>
                </a:solidFill>
                <a:effectLst>
                  <a:outerShdw blurRad="38100" dist="38100" dir="2700000" algn="tl">
                    <a:srgbClr val="000000"/>
                  </a:outerShdw>
                </a:effectLst>
              </a:rPr>
              <a:t>mdubin06@umd.edu</a:t>
            </a:r>
          </a:p>
          <a:p>
            <a:pPr algn="ctr">
              <a:spcBef>
                <a:spcPct val="50000"/>
              </a:spcBef>
              <a:defRPr/>
            </a:pPr>
            <a:r>
              <a:rPr lang="en-US" sz="2000" b="1" dirty="0">
                <a:solidFill>
                  <a:schemeClr val="bg1"/>
                </a:solidFill>
                <a:effectLst>
                  <a:outerShdw blurRad="38100" dist="38100" dir="2700000" algn="tl">
                    <a:srgbClr val="000000"/>
                  </a:outerShdw>
                </a:effectLst>
              </a:rPr>
              <a:t>EPA Chesapeake Bay Program Office</a:t>
            </a:r>
            <a:br>
              <a:rPr lang="en-US" sz="2000" b="1" dirty="0">
                <a:solidFill>
                  <a:schemeClr val="bg1"/>
                </a:solidFill>
                <a:effectLst>
                  <a:outerShdw blurRad="38100" dist="38100" dir="2700000" algn="tl">
                    <a:srgbClr val="000000"/>
                  </a:outerShdw>
                </a:effectLst>
              </a:rPr>
            </a:br>
            <a:r>
              <a:rPr lang="en-US" sz="2000" b="1" dirty="0">
                <a:solidFill>
                  <a:schemeClr val="bg1"/>
                </a:solidFill>
                <a:effectLst>
                  <a:outerShdw blurRad="38100" dist="38100" dir="2700000" algn="tl">
                    <a:srgbClr val="000000"/>
                  </a:outerShdw>
                </a:effectLst>
              </a:rPr>
              <a:t>mdubin@chesapeakebay.net </a:t>
            </a:r>
          </a:p>
        </p:txBody>
      </p:sp>
      <p:pic>
        <p:nvPicPr>
          <p:cNvPr id="6149" name="Picture 6" descr="cbplogocolor[1]"/>
          <p:cNvPicPr>
            <a:picLocks noChangeAspect="1" noChangeArrowheads="1"/>
          </p:cNvPicPr>
          <p:nvPr/>
        </p:nvPicPr>
        <p:blipFill>
          <a:blip r:embed="rId3" cstate="print"/>
          <a:srcRect/>
          <a:stretch>
            <a:fillRect/>
          </a:stretch>
        </p:blipFill>
        <p:spPr bwMode="auto">
          <a:xfrm>
            <a:off x="6623050" y="152400"/>
            <a:ext cx="2520950" cy="2073275"/>
          </a:xfrm>
          <a:prstGeom prst="rect">
            <a:avLst/>
          </a:prstGeom>
          <a:noFill/>
          <a:ln w="9525">
            <a:noFill/>
            <a:miter lim="800000"/>
            <a:headEnd/>
            <a:tailEnd/>
          </a:ln>
        </p:spPr>
      </p:pic>
      <p:pic>
        <p:nvPicPr>
          <p:cNvPr id="6150" name="Picture 8" descr="Extension_UMD_slogan_color"/>
          <p:cNvPicPr>
            <a:picLocks noChangeAspect="1" noChangeArrowheads="1"/>
          </p:cNvPicPr>
          <p:nvPr/>
        </p:nvPicPr>
        <p:blipFill>
          <a:blip r:embed="rId4" cstate="print"/>
          <a:srcRect/>
          <a:stretch>
            <a:fillRect/>
          </a:stretch>
        </p:blipFill>
        <p:spPr bwMode="auto">
          <a:xfrm>
            <a:off x="0" y="152400"/>
            <a:ext cx="2743200" cy="20574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rcRect/>
          <a:stretch/>
        </p:blipFill>
        <p:spPr>
          <a:xfrm>
            <a:off x="1025144" y="1885204"/>
            <a:ext cx="8118856" cy="4953000"/>
          </a:xfrm>
          <a:prstGeom prst="rect">
            <a:avLst/>
          </a:prstGeom>
        </p:spPr>
      </p:pic>
      <p:sp>
        <p:nvSpPr>
          <p:cNvPr id="3" name="Subtitle 2"/>
          <p:cNvSpPr>
            <a:spLocks noGrp="1"/>
          </p:cNvSpPr>
          <p:nvPr>
            <p:ph type="subTitle" idx="1"/>
          </p:nvPr>
        </p:nvSpPr>
        <p:spPr>
          <a:xfrm>
            <a:off x="1432560" y="1295400"/>
            <a:ext cx="7315200" cy="3267891"/>
          </a:xfrm>
        </p:spPr>
        <p:txBody>
          <a:bodyPr/>
          <a:lstStyle/>
          <a:p>
            <a:endParaRPr lang="en-US" b="1" dirty="0">
              <a:solidFill>
                <a:schemeClr val="bg1"/>
              </a:solidFill>
            </a:endParaRPr>
          </a:p>
          <a:p>
            <a:r>
              <a:rPr lang="en-US" sz="2800" b="1" dirty="0">
                <a:solidFill>
                  <a:schemeClr val="bg1"/>
                </a:solidFill>
              </a:rPr>
              <a:t>     </a:t>
            </a:r>
          </a:p>
          <a:p>
            <a:r>
              <a:rPr lang="en-US" sz="3200" b="1" dirty="0">
                <a:solidFill>
                  <a:schemeClr val="bg1"/>
                </a:solidFill>
                <a:effectLst>
                  <a:outerShdw blurRad="38100" dist="38100" dir="2700000" algn="tl">
                    <a:srgbClr val="000000">
                      <a:alpha val="43137"/>
                    </a:srgbClr>
                  </a:outerShdw>
                </a:effectLst>
              </a:rPr>
              <a:t>         	</a:t>
            </a:r>
          </a:p>
          <a:p>
            <a:endParaRPr lang="en-US" sz="3200" b="1" dirty="0">
              <a:solidFill>
                <a:schemeClr val="bg1"/>
              </a:solidFill>
              <a:effectLst>
                <a:outerShdw blurRad="38100" dist="38100" dir="2700000" algn="tl">
                  <a:srgbClr val="000000">
                    <a:alpha val="43137"/>
                  </a:srgbClr>
                </a:outerShdw>
              </a:effectLst>
            </a:endParaRPr>
          </a:p>
          <a:p>
            <a:r>
              <a:rPr lang="en-US" sz="3200" b="1" dirty="0">
                <a:solidFill>
                  <a:schemeClr val="bg1"/>
                </a:solidFill>
                <a:effectLst>
                  <a:outerShdw blurRad="38100" dist="38100" dir="2700000" algn="tl">
                    <a:srgbClr val="000000">
                      <a:alpha val="43137"/>
                    </a:srgbClr>
                  </a:outerShdw>
                </a:effectLst>
              </a:rPr>
              <a:t>	  </a:t>
            </a:r>
            <a:r>
              <a:rPr lang="en-US" sz="3200" b="1" dirty="0">
                <a:solidFill>
                  <a:srgbClr val="FFFF00"/>
                </a:solidFill>
                <a:effectLst>
                  <a:outerShdw blurRad="38100" dist="38100" dir="2700000" algn="tl">
                    <a:srgbClr val="000000">
                      <a:alpha val="43137"/>
                    </a:srgbClr>
                  </a:outerShdw>
                </a:effectLst>
              </a:rPr>
              <a:t>Layer Population Data</a:t>
            </a:r>
          </a:p>
        </p:txBody>
      </p:sp>
      <p:sp>
        <p:nvSpPr>
          <p:cNvPr id="2" name="Title 1"/>
          <p:cNvSpPr>
            <a:spLocks noGrp="1"/>
          </p:cNvSpPr>
          <p:nvPr>
            <p:ph type="ctrTitle"/>
          </p:nvPr>
        </p:nvSpPr>
        <p:spPr/>
        <p:txBody>
          <a:bodyPr>
            <a:normAutofit/>
          </a:bodyPr>
          <a:lstStyle/>
          <a:p>
            <a:r>
              <a:rPr lang="en-US" dirty="0"/>
              <a:t>CAST-21 Update: </a:t>
            </a:r>
            <a:br>
              <a:rPr lang="en-US" dirty="0"/>
            </a:br>
            <a:r>
              <a:rPr lang="en-US" dirty="0"/>
              <a:t>Hillandale Farms, Inc.</a:t>
            </a:r>
          </a:p>
        </p:txBody>
      </p:sp>
      <p:pic>
        <p:nvPicPr>
          <p:cNvPr id="6" name="Picture 5" descr="CBPOLOGO"/>
          <p:cNvPicPr>
            <a:picLocks noChangeAspect="1" noChangeArrowheads="1"/>
          </p:cNvPicPr>
          <p:nvPr/>
        </p:nvPicPr>
        <p:blipFill>
          <a:blip r:embed="rId3" cstate="print"/>
          <a:srcRect/>
          <a:stretch>
            <a:fillRect/>
          </a:stretch>
        </p:blipFill>
        <p:spPr bwMode="auto">
          <a:xfrm>
            <a:off x="7939468" y="740708"/>
            <a:ext cx="1169988" cy="72072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marL="285750" indent="-228600">
              <a:lnSpc>
                <a:spcPct val="90000"/>
              </a:lnSpc>
              <a:spcAft>
                <a:spcPts val="1200"/>
              </a:spcAft>
              <a:buFont typeface="Arial" panose="020B0604020202020204" pitchFamily="34" charset="0"/>
              <a:buChar char="•"/>
            </a:pPr>
            <a:r>
              <a:rPr lang="en-US" sz="2600" dirty="0"/>
              <a:t>Background ~</a:t>
            </a:r>
          </a:p>
          <a:p>
            <a:pPr marL="285750" indent="-228600">
              <a:lnSpc>
                <a:spcPct val="90000"/>
              </a:lnSpc>
              <a:spcAft>
                <a:spcPts val="1200"/>
              </a:spcAft>
              <a:buFont typeface="Arial" panose="020B0604020202020204" pitchFamily="34" charset="0"/>
              <a:buChar char="•"/>
            </a:pPr>
            <a:r>
              <a:rPr lang="en-US" sz="2600" dirty="0"/>
              <a:t>Fourth largest table egg producer in the United States.</a:t>
            </a:r>
          </a:p>
          <a:p>
            <a:pPr marL="285750" indent="-228600">
              <a:lnSpc>
                <a:spcPct val="90000"/>
              </a:lnSpc>
              <a:spcAft>
                <a:spcPts val="1200"/>
              </a:spcAft>
              <a:buFont typeface="Arial" panose="020B0604020202020204" pitchFamily="34" charset="0"/>
              <a:buChar char="•"/>
            </a:pPr>
            <a:r>
              <a:rPr lang="en-US" sz="2600" dirty="0"/>
              <a:t>State-of-the-art CAFO facilities in Pennsylvania, Connecticut, Main, Ohio and Indiana; numerous AFO producers under contract at CAFO locations.</a:t>
            </a:r>
          </a:p>
          <a:p>
            <a:pPr marL="285750" indent="-228600">
              <a:lnSpc>
                <a:spcPct val="90000"/>
              </a:lnSpc>
              <a:spcAft>
                <a:spcPts val="1200"/>
              </a:spcAft>
              <a:buFont typeface="Arial" panose="020B0604020202020204" pitchFamily="34" charset="0"/>
              <a:buChar char="•"/>
            </a:pPr>
            <a:r>
              <a:rPr lang="en-US" sz="2600" dirty="0"/>
              <a:t>Strong commitment to product quality, consumer safety, poultry welfare, environmental compliance and engagement with local communities. </a:t>
            </a: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1692789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marL="285750" indent="-228600">
              <a:lnSpc>
                <a:spcPct val="90000"/>
              </a:lnSpc>
              <a:spcAft>
                <a:spcPts val="1200"/>
              </a:spcAft>
              <a:buFont typeface="Arial" panose="020B0604020202020204" pitchFamily="34" charset="0"/>
              <a:buChar char="•"/>
            </a:pPr>
            <a:r>
              <a:rPr lang="en-US" sz="2400" dirty="0"/>
              <a:t>Background Continued ~</a:t>
            </a:r>
          </a:p>
          <a:p>
            <a:pPr marL="285750" indent="-228600">
              <a:lnSpc>
                <a:spcPct val="90000"/>
              </a:lnSpc>
              <a:spcAft>
                <a:spcPts val="1200"/>
              </a:spcAft>
              <a:buFont typeface="Arial" panose="020B0604020202020204" pitchFamily="34" charset="0"/>
              <a:buChar char="•"/>
            </a:pPr>
            <a:r>
              <a:rPr lang="en-US" sz="2400" dirty="0"/>
              <a:t>Partner in the development and implementation of the integrated excess manure elimination system in Adams County, PA. </a:t>
            </a:r>
          </a:p>
          <a:p>
            <a:pPr marL="285750" indent="-228600">
              <a:lnSpc>
                <a:spcPct val="90000"/>
              </a:lnSpc>
              <a:spcAft>
                <a:spcPts val="600"/>
              </a:spcAft>
              <a:buFont typeface="Arial" panose="020B0604020202020204" pitchFamily="34" charset="0"/>
              <a:buChar char="•"/>
            </a:pPr>
            <a:r>
              <a:rPr lang="en-US" sz="2400" dirty="0"/>
              <a:t>Supports market-based solutions to meet the sustainability objectives of major wholesale egg buyers. </a:t>
            </a:r>
          </a:p>
          <a:p>
            <a:pPr marL="285750" indent="-228600">
              <a:lnSpc>
                <a:spcPct val="90000"/>
              </a:lnSpc>
              <a:spcAft>
                <a:spcPts val="600"/>
              </a:spcAft>
              <a:buFont typeface="Arial" panose="020B0604020202020204" pitchFamily="34" charset="0"/>
              <a:buChar char="•"/>
            </a:pPr>
            <a:r>
              <a:rPr lang="en-US" sz="2400" dirty="0"/>
              <a:t>Operations in PA were first established in 1978 and expanded over time.  Approximately 5M layer birds are maintained at the Adams County facilities.  </a:t>
            </a: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33391304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marL="285750" indent="-228600">
              <a:lnSpc>
                <a:spcPct val="90000"/>
              </a:lnSpc>
              <a:spcAft>
                <a:spcPts val="1200"/>
              </a:spcAft>
              <a:buFont typeface="Arial" panose="020B0604020202020204" pitchFamily="34" charset="0"/>
              <a:buChar char="•"/>
            </a:pPr>
            <a:r>
              <a:rPr lang="en-US" sz="2400" dirty="0"/>
              <a:t>CAST-21 Update Request ~</a:t>
            </a:r>
          </a:p>
          <a:p>
            <a:pPr marL="285750" indent="-228600">
              <a:lnSpc>
                <a:spcPct val="90000"/>
              </a:lnSpc>
              <a:spcAft>
                <a:spcPts val="1200"/>
              </a:spcAft>
              <a:buFont typeface="Arial" panose="020B0604020202020204" pitchFamily="34" charset="0"/>
              <a:buChar char="•"/>
            </a:pPr>
            <a:r>
              <a:rPr lang="en-US" sz="2400" dirty="0"/>
              <a:t>USDA Census of Agriculture data does not report limited producers within counties, so the Hillandale Farms operations have never been reported at the county scale. </a:t>
            </a:r>
          </a:p>
          <a:p>
            <a:pPr marL="285750" indent="-228600">
              <a:lnSpc>
                <a:spcPct val="90000"/>
              </a:lnSpc>
              <a:spcAft>
                <a:spcPts val="600"/>
              </a:spcAft>
              <a:buFont typeface="Arial" panose="020B0604020202020204" pitchFamily="34" charset="0"/>
              <a:buChar char="•"/>
            </a:pPr>
            <a:r>
              <a:rPr lang="en-US" sz="2400" dirty="0"/>
              <a:t>The absence of any Census of Agriculture data for layer populations in counties like Adams has resulted in an absence of layer populations represented in CAST. </a:t>
            </a:r>
          </a:p>
          <a:p>
            <a:pPr marL="285750" indent="-228600">
              <a:lnSpc>
                <a:spcPct val="90000"/>
              </a:lnSpc>
              <a:spcAft>
                <a:spcPts val="600"/>
              </a:spcAft>
              <a:buFont typeface="Arial" panose="020B0604020202020204" pitchFamily="34" charset="0"/>
              <a:buChar char="•"/>
            </a:pPr>
            <a:r>
              <a:rPr lang="en-US" sz="2400" dirty="0"/>
              <a:t>The request from PA is for the CAST-21 update to include new layer populations for Adams and York counties.    </a:t>
            </a: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4092729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Layer Populations: Adams + York </a:t>
            </a:r>
          </a:p>
        </p:txBody>
      </p:sp>
      <p:pic>
        <p:nvPicPr>
          <p:cNvPr id="5" name="Picture 4">
            <a:extLst>
              <a:ext uri="{FF2B5EF4-FFF2-40B4-BE49-F238E27FC236}">
                <a16:creationId xmlns:a16="http://schemas.microsoft.com/office/drawing/2014/main" id="{E5D42E58-E10C-48DF-A662-D35B3524FC54}"/>
              </a:ext>
            </a:extLst>
          </p:cNvPr>
          <p:cNvPicPr>
            <a:picLocks noChangeAspect="1"/>
          </p:cNvPicPr>
          <p:nvPr/>
        </p:nvPicPr>
        <p:blipFill rotWithShape="1">
          <a:blip r:embed="rId2"/>
          <a:srcRect l="23619" t="32596" r="33714" b="11674"/>
          <a:stretch/>
        </p:blipFill>
        <p:spPr>
          <a:xfrm>
            <a:off x="1676400" y="1600200"/>
            <a:ext cx="6781800" cy="4980386"/>
          </a:xfrm>
          <a:prstGeom prst="rect">
            <a:avLst/>
          </a:prstGeom>
        </p:spPr>
      </p:pic>
    </p:spTree>
    <p:extLst>
      <p:ext uri="{BB962C8B-B14F-4D97-AF65-F5344CB8AC3E}">
        <p14:creationId xmlns:p14="http://schemas.microsoft.com/office/powerpoint/2010/main" val="11561870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Layer Populations: PA CBW </a:t>
            </a:r>
          </a:p>
        </p:txBody>
      </p:sp>
      <p:pic>
        <p:nvPicPr>
          <p:cNvPr id="4" name="Picture 3">
            <a:extLst>
              <a:ext uri="{FF2B5EF4-FFF2-40B4-BE49-F238E27FC236}">
                <a16:creationId xmlns:a16="http://schemas.microsoft.com/office/drawing/2014/main" id="{F489E256-584B-463D-9CB8-339E343B1B44}"/>
              </a:ext>
            </a:extLst>
          </p:cNvPr>
          <p:cNvPicPr>
            <a:picLocks noChangeAspect="1"/>
          </p:cNvPicPr>
          <p:nvPr/>
        </p:nvPicPr>
        <p:blipFill rotWithShape="1">
          <a:blip r:embed="rId2"/>
          <a:srcRect l="23429" t="30901" r="33809" b="13538"/>
          <a:stretch/>
        </p:blipFill>
        <p:spPr>
          <a:xfrm>
            <a:off x="1371600" y="1447799"/>
            <a:ext cx="6934200" cy="5065519"/>
          </a:xfrm>
          <a:prstGeom prst="rect">
            <a:avLst/>
          </a:prstGeom>
        </p:spPr>
      </p:pic>
    </p:spTree>
    <p:extLst>
      <p:ext uri="{BB962C8B-B14F-4D97-AF65-F5344CB8AC3E}">
        <p14:creationId xmlns:p14="http://schemas.microsoft.com/office/powerpoint/2010/main" val="3731997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CAST-21 Update: </a:t>
            </a:r>
            <a:br>
              <a:rPr lang="en-US" dirty="0"/>
            </a:br>
            <a:r>
              <a:rPr lang="en-US" dirty="0"/>
              <a:t>Hillandale Farms, Inc.  </a:t>
            </a:r>
          </a:p>
        </p:txBody>
      </p:sp>
      <p:sp>
        <p:nvSpPr>
          <p:cNvPr id="3" name="Content Placeholder 2"/>
          <p:cNvSpPr>
            <a:spLocks noGrp="1"/>
          </p:cNvSpPr>
          <p:nvPr>
            <p:ph idx="1"/>
          </p:nvPr>
        </p:nvSpPr>
        <p:spPr>
          <a:xfrm>
            <a:off x="1066800" y="1828800"/>
            <a:ext cx="7879080" cy="4800600"/>
          </a:xfrm>
        </p:spPr>
        <p:txBody>
          <a:bodyPr>
            <a:normAutofit/>
          </a:bodyPr>
          <a:lstStyle/>
          <a:p>
            <a:r>
              <a:rPr lang="en-US" dirty="0"/>
              <a:t>Hillandale Farms, Inc.</a:t>
            </a:r>
            <a:br>
              <a:rPr lang="en-US" dirty="0"/>
            </a:br>
            <a:endParaRPr lang="en-US" sz="1400" dirty="0"/>
          </a:p>
          <a:p>
            <a:pPr lvl="0"/>
            <a:r>
              <a:rPr lang="en-US" sz="2400" dirty="0"/>
              <a:t>Industry Data (Hillandale Farms)</a:t>
            </a:r>
            <a:br>
              <a:rPr lang="en-US" sz="2400" dirty="0"/>
            </a:br>
            <a:r>
              <a:rPr lang="en-US" sz="2400" dirty="0"/>
              <a:t>The Pennsylvania Department of Environmental Protection (PADEP) and the Chesapeake Bay Program Office (CBPO) will coordinate obtaining annual production data (populations) for the years where data exists by bird type, production site, and county over time, beginning with the origination of the production at each production site to present (1978-2020). Production will be represented in Adams and York Counties.</a:t>
            </a:r>
            <a:endParaRPr lang="en-US" sz="2400" dirty="0">
              <a:effectLst/>
            </a:endParaRPr>
          </a:p>
        </p:txBody>
      </p:sp>
      <p:pic>
        <p:nvPicPr>
          <p:cNvPr id="4" name="Picture 3" descr="CBPOLOGO"/>
          <p:cNvPicPr>
            <a:picLocks noChangeAspect="1" noChangeArrowheads="1"/>
          </p:cNvPicPr>
          <p:nvPr/>
        </p:nvPicPr>
        <p:blipFill>
          <a:blip r:embed="rId2" cstate="print"/>
          <a:srcRect/>
          <a:stretch>
            <a:fillRect/>
          </a:stretch>
        </p:blipFill>
        <p:spPr bwMode="auto">
          <a:xfrm>
            <a:off x="7620000" y="516732"/>
            <a:ext cx="1169988" cy="720725"/>
          </a:xfrm>
          <a:prstGeom prst="rect">
            <a:avLst/>
          </a:prstGeom>
          <a:noFill/>
          <a:ln w="9525">
            <a:noFill/>
            <a:miter lim="800000"/>
            <a:headEnd/>
            <a:tailEnd/>
          </a:ln>
        </p:spPr>
      </p:pic>
    </p:spTree>
    <p:extLst>
      <p:ext uri="{BB962C8B-B14F-4D97-AF65-F5344CB8AC3E}">
        <p14:creationId xmlns:p14="http://schemas.microsoft.com/office/powerpoint/2010/main" val="42244362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3727</TotalTime>
  <Words>855</Words>
  <Application>Microsoft Office PowerPoint</Application>
  <PresentationFormat>On-screen Show (4:3)</PresentationFormat>
  <Paragraphs>60</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Gill Sans MT</vt:lpstr>
      <vt:lpstr>Verdana</vt:lpstr>
      <vt:lpstr>Wingdings 2</vt:lpstr>
      <vt:lpstr>Solstice</vt:lpstr>
      <vt:lpstr>PowerPoint Presentation</vt:lpstr>
      <vt:lpstr>PowerPoint Presentation</vt:lpstr>
      <vt:lpstr>CAST-21 Update:  Hillandale Farms, Inc.</vt:lpstr>
      <vt:lpstr>CAST-21 Update:  Hillandale Farms, Inc.  </vt:lpstr>
      <vt:lpstr>CAST-21 Update:  Hillandale Farms, Inc.  </vt:lpstr>
      <vt:lpstr>CAST-21 Update:  Hillandale Farms, Inc.  </vt:lpstr>
      <vt:lpstr>Layer Populations: Adams + York </vt:lpstr>
      <vt:lpstr>Layer Populations: PA CBW </vt:lpstr>
      <vt:lpstr>CAST-21 Update:  Hillandale Farms, Inc.  </vt:lpstr>
      <vt:lpstr>CAST-21 Update:  Hillandale Farms, Inc.  </vt:lpstr>
      <vt:lpstr>CAST-21 Update:  Hillandale Farms, Inc.  </vt:lpstr>
      <vt:lpstr>CAST-21 Update:  Hillandale Farms, Inc.  </vt:lpstr>
      <vt:lpstr>CAST-21 Update:  Hillandale Farms, Inc.  </vt:lpstr>
      <vt:lpstr>CAST-21 Update:  Hillandale Farms, Inc.  </vt:lpstr>
      <vt:lpstr>CAST-21 Update:  Hillandale Farms, Inc.  </vt:lpstr>
      <vt:lpstr>Questions &amp;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Chesapeake Bay Poultry Data &amp; Modeling Efforts: Update &amp; Outlook</dc:title>
  <dc:creator>mpd</dc:creator>
  <cp:lastModifiedBy>Loretta Collins</cp:lastModifiedBy>
  <cp:revision>154</cp:revision>
  <dcterms:created xsi:type="dcterms:W3CDTF">2015-01-27T13:30:31Z</dcterms:created>
  <dcterms:modified xsi:type="dcterms:W3CDTF">2021-02-24T15:25:28Z</dcterms:modified>
</cp:coreProperties>
</file>